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95" r:id="rId2"/>
    <p:sldId id="409" r:id="rId3"/>
    <p:sldId id="413" r:id="rId4"/>
    <p:sldId id="412" r:id="rId5"/>
    <p:sldId id="410" r:id="rId6"/>
    <p:sldId id="411" r:id="rId7"/>
    <p:sldId id="396" r:id="rId8"/>
    <p:sldId id="414" r:id="rId9"/>
    <p:sldId id="415" r:id="rId10"/>
    <p:sldId id="416" r:id="rId11"/>
    <p:sldId id="418" r:id="rId12"/>
    <p:sldId id="417" r:id="rId13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C89"/>
    <a:srgbClr val="B0E8DB"/>
    <a:srgbClr val="085A4A"/>
    <a:srgbClr val="000000"/>
    <a:srgbClr val="7F7F7F"/>
    <a:srgbClr val="709C97"/>
    <a:srgbClr val="64BCB2"/>
    <a:srgbClr val="C46B16"/>
    <a:srgbClr val="73C38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245" autoAdjust="0"/>
  </p:normalViewPr>
  <p:slideViewPr>
    <p:cSldViewPr snapToGrid="0" snapToObjects="1">
      <p:cViewPr varScale="1">
        <p:scale>
          <a:sx n="91" d="100"/>
          <a:sy n="91" d="100"/>
        </p:scale>
        <p:origin x="1314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-3306" y="-114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dkhm0881\xdrive4\DKS0378520\Documents\R_Files\CausalImpactForRUsers\GameOfThrone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dkhm0881\xdrive4\DKS0378520\Documents\R_Files\CausalImpactForRUsers\GameOfThrone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dkhm0881\xdrive4\DKS0378520\Documents\R_Files\CausalImpactForRUsers\GameOfThrones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Control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Sheet1!$B$4:$B$14</c:f>
              <c:numCache>
                <c:formatCode>General</c:formatCode>
                <c:ptCount val="11"/>
                <c:pt idx="0">
                  <c:v>-5</c:v>
                </c:pt>
                <c:pt idx="1">
                  <c:v>-4</c:v>
                </c:pt>
                <c:pt idx="2">
                  <c:v>-3</c:v>
                </c:pt>
                <c:pt idx="3">
                  <c:v>-2</c:v>
                </c:pt>
                <c:pt idx="4">
                  <c:v>-1</c:v>
                </c:pt>
                <c:pt idx="5">
                  <c:v>0</c:v>
                </c:pt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4</c:v>
                </c:pt>
                <c:pt idx="10">
                  <c:v>5</c:v>
                </c:pt>
              </c:numCache>
            </c:numRef>
          </c:cat>
          <c:val>
            <c:numRef>
              <c:f>Sheet1!$C$4:$C$14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7</c:v>
                </c:pt>
                <c:pt idx="6">
                  <c:v>6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3A-4A1C-975C-272A60BEB2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448328432"/>
        <c:axId val="531129008"/>
      </c:barChart>
      <c:catAx>
        <c:axId val="448328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1129008"/>
        <c:crossesAt val="0"/>
        <c:auto val="1"/>
        <c:lblAlgn val="ctr"/>
        <c:lblOffset val="100"/>
        <c:noMultiLvlLbl val="0"/>
      </c:catAx>
      <c:valAx>
        <c:axId val="531129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8328432"/>
        <c:crossesAt val="1"/>
        <c:crossBetween val="between"/>
      </c:valAx>
      <c:spPr>
        <a:solidFill>
          <a:schemeClr val="bg1">
            <a:lumMod val="8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Sheet1!$F$3</c:f>
              <c:strCache>
                <c:ptCount val="1"/>
                <c:pt idx="0">
                  <c:v>Treatment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Sheet1!$B$4:$B$14</c:f>
              <c:numCache>
                <c:formatCode>General</c:formatCode>
                <c:ptCount val="11"/>
                <c:pt idx="0">
                  <c:v>-5</c:v>
                </c:pt>
                <c:pt idx="1">
                  <c:v>-4</c:v>
                </c:pt>
                <c:pt idx="2">
                  <c:v>-3</c:v>
                </c:pt>
                <c:pt idx="3">
                  <c:v>-2</c:v>
                </c:pt>
                <c:pt idx="4">
                  <c:v>-1</c:v>
                </c:pt>
                <c:pt idx="5">
                  <c:v>0</c:v>
                </c:pt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4</c:v>
                </c:pt>
                <c:pt idx="10">
                  <c:v>5</c:v>
                </c:pt>
              </c:numCache>
            </c:numRef>
          </c:cat>
          <c:val>
            <c:numRef>
              <c:f>Sheet1!$F$4:$F$14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8</c:v>
                </c:pt>
                <c:pt idx="8">
                  <c:v>3</c:v>
                </c:pt>
                <c:pt idx="9">
                  <c:v>2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FC-470E-9DF2-51BAADC895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448328432"/>
        <c:axId val="531129008"/>
      </c:barChart>
      <c:catAx>
        <c:axId val="448328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1129008"/>
        <c:crossesAt val="0"/>
        <c:auto val="1"/>
        <c:lblAlgn val="ctr"/>
        <c:lblOffset val="100"/>
        <c:noMultiLvlLbl val="0"/>
      </c:catAx>
      <c:valAx>
        <c:axId val="531129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8328432"/>
        <c:crossesAt val="1"/>
        <c:crossBetween val="between"/>
      </c:valAx>
      <c:spPr>
        <a:solidFill>
          <a:schemeClr val="bg1">
            <a:lumMod val="8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57150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GameOfThrones!$K$275:$K$285</c:f>
              <c:numCache>
                <c:formatCode>General</c:formatCode>
                <c:ptCount val="11"/>
                <c:pt idx="0">
                  <c:v>3</c:v>
                </c:pt>
                <c:pt idx="1">
                  <c:v>13</c:v>
                </c:pt>
                <c:pt idx="2">
                  <c:v>21</c:v>
                </c:pt>
                <c:pt idx="3">
                  <c:v>25</c:v>
                </c:pt>
                <c:pt idx="4">
                  <c:v>18</c:v>
                </c:pt>
                <c:pt idx="5">
                  <c:v>9</c:v>
                </c:pt>
                <c:pt idx="6">
                  <c:v>8</c:v>
                </c:pt>
                <c:pt idx="7">
                  <c:v>8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BEA-455A-8B64-02042248F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470032"/>
        <c:axId val="313471016"/>
      </c:lineChart>
      <c:catAx>
        <c:axId val="313470032"/>
        <c:scaling>
          <c:orientation val="minMax"/>
        </c:scaling>
        <c:delete val="1"/>
        <c:axPos val="b"/>
        <c:majorTickMark val="none"/>
        <c:minorTickMark val="none"/>
        <c:tickLblPos val="nextTo"/>
        <c:crossAx val="313471016"/>
        <c:crosses val="autoZero"/>
        <c:auto val="1"/>
        <c:lblAlgn val="ctr"/>
        <c:lblOffset val="100"/>
        <c:noMultiLvlLbl val="0"/>
      </c:catAx>
      <c:valAx>
        <c:axId val="313471016"/>
        <c:scaling>
          <c:orientation val="minMax"/>
          <c:max val="80"/>
        </c:scaling>
        <c:delete val="1"/>
        <c:axPos val="l"/>
        <c:numFmt formatCode="General" sourceLinked="1"/>
        <c:majorTickMark val="out"/>
        <c:minorTickMark val="none"/>
        <c:tickLblPos val="nextTo"/>
        <c:crossAx val="313470032"/>
        <c:crosses val="autoZero"/>
        <c:crossBetween val="between"/>
      </c:valAx>
      <c:spPr>
        <a:solidFill>
          <a:schemeClr val="bg1">
            <a:lumMod val="8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571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GameOfThrones!$J$275:$J$285</c:f>
              <c:numCache>
                <c:formatCode>General</c:formatCode>
                <c:ptCount val="11"/>
                <c:pt idx="0">
                  <c:v>6</c:v>
                </c:pt>
                <c:pt idx="1">
                  <c:v>11</c:v>
                </c:pt>
                <c:pt idx="2">
                  <c:v>62</c:v>
                </c:pt>
                <c:pt idx="3">
                  <c:v>62</c:v>
                </c:pt>
                <c:pt idx="4">
                  <c:v>15</c:v>
                </c:pt>
                <c:pt idx="5">
                  <c:v>15</c:v>
                </c:pt>
                <c:pt idx="6">
                  <c:v>13</c:v>
                </c:pt>
                <c:pt idx="7">
                  <c:v>5</c:v>
                </c:pt>
                <c:pt idx="8">
                  <c:v>4</c:v>
                </c:pt>
                <c:pt idx="9">
                  <c:v>3</c:v>
                </c:pt>
                <c:pt idx="10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D37-452E-B620-6AE086F8C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470032"/>
        <c:axId val="313471016"/>
      </c:lineChart>
      <c:catAx>
        <c:axId val="313470032"/>
        <c:scaling>
          <c:orientation val="minMax"/>
        </c:scaling>
        <c:delete val="1"/>
        <c:axPos val="b"/>
        <c:majorTickMark val="none"/>
        <c:minorTickMark val="none"/>
        <c:tickLblPos val="nextTo"/>
        <c:crossAx val="313471016"/>
        <c:crosses val="autoZero"/>
        <c:auto val="1"/>
        <c:lblAlgn val="ctr"/>
        <c:lblOffset val="100"/>
        <c:noMultiLvlLbl val="0"/>
      </c:catAx>
      <c:valAx>
        <c:axId val="313471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13470032"/>
        <c:crosses val="autoZero"/>
        <c:crossBetween val="between"/>
      </c:valAx>
      <c:spPr>
        <a:solidFill>
          <a:schemeClr val="bg1">
            <a:lumMod val="8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57150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GameOfThrones!$K$275:$K$285</c:f>
              <c:numCache>
                <c:formatCode>General</c:formatCode>
                <c:ptCount val="11"/>
                <c:pt idx="0">
                  <c:v>3</c:v>
                </c:pt>
                <c:pt idx="1">
                  <c:v>13</c:v>
                </c:pt>
                <c:pt idx="2">
                  <c:v>21</c:v>
                </c:pt>
                <c:pt idx="3">
                  <c:v>25</c:v>
                </c:pt>
                <c:pt idx="4">
                  <c:v>18</c:v>
                </c:pt>
                <c:pt idx="5">
                  <c:v>9</c:v>
                </c:pt>
                <c:pt idx="6">
                  <c:v>8</c:v>
                </c:pt>
                <c:pt idx="7">
                  <c:v>8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0C2-4F25-A2BA-13493EFCA1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470032"/>
        <c:axId val="313471016"/>
      </c:lineChart>
      <c:catAx>
        <c:axId val="313470032"/>
        <c:scaling>
          <c:orientation val="minMax"/>
        </c:scaling>
        <c:delete val="1"/>
        <c:axPos val="b"/>
        <c:majorTickMark val="none"/>
        <c:minorTickMark val="none"/>
        <c:tickLblPos val="nextTo"/>
        <c:crossAx val="313471016"/>
        <c:crosses val="autoZero"/>
        <c:auto val="1"/>
        <c:lblAlgn val="ctr"/>
        <c:lblOffset val="100"/>
        <c:noMultiLvlLbl val="0"/>
      </c:catAx>
      <c:valAx>
        <c:axId val="313471016"/>
        <c:scaling>
          <c:orientation val="minMax"/>
          <c:max val="80"/>
        </c:scaling>
        <c:delete val="1"/>
        <c:axPos val="l"/>
        <c:numFmt formatCode="General" sourceLinked="1"/>
        <c:majorTickMark val="out"/>
        <c:minorTickMark val="none"/>
        <c:tickLblPos val="nextTo"/>
        <c:crossAx val="313470032"/>
        <c:crosses val="autoZero"/>
        <c:crossBetween val="between"/>
      </c:valAx>
      <c:spPr>
        <a:solidFill>
          <a:schemeClr val="bg1">
            <a:lumMod val="8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7E6C6CB7-DF9F-1B47-A9E9-C7A2016436A8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F1E3F85A-D330-064A-85F5-A7844F7542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06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A0FF86F6-BD89-D54A-B488-441183907D8B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7" tIns="46659" rIns="93317" bIns="4665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17" tIns="46659" rIns="93317" bIns="4665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EEA56D6C-3BA8-2341-B1BA-C38501271B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63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726442" y="433282"/>
            <a:ext cx="5691116" cy="999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latin typeface="DSG Sans Bold" pitchFamily="34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859313" y="5445315"/>
            <a:ext cx="3425375" cy="1095375"/>
          </a:xfrm>
          <a:prstGeom prst="roundRect">
            <a:avLst/>
          </a:prstGeom>
          <a:solidFill>
            <a:srgbClr val="7F7F7F"/>
          </a:solidFill>
        </p:spPr>
        <p:txBody>
          <a:bodyPr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Name/Team/Date</a:t>
            </a:r>
          </a:p>
        </p:txBody>
      </p:sp>
    </p:spTree>
    <p:extLst>
      <p:ext uri="{BB962C8B-B14F-4D97-AF65-F5344CB8AC3E}">
        <p14:creationId xmlns:p14="http://schemas.microsoft.com/office/powerpoint/2010/main" val="2180622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726442" y="3698875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726442" y="3149186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14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0973" y="788194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0973" y="228565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0713" y="1665289"/>
            <a:ext cx="8046720" cy="45720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>
              <a:defRPr sz="1600"/>
            </a:lvl3pPr>
          </a:lstStyle>
          <a:p>
            <a:pPr lvl="0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Bullet Points</a:t>
            </a:r>
          </a:p>
          <a:p>
            <a:pPr lvl="2"/>
            <a:r>
              <a:rPr lang="en-US" dirty="0" smtClean="0"/>
              <a:t>More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645869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0973" y="788194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0973" y="228565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0712" y="1664340"/>
            <a:ext cx="8046720" cy="4572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 baseline="0"/>
            </a:lvl2pPr>
            <a:lvl3pPr marL="1143000" indent="-228600"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Bullet Points</a:t>
            </a:r>
          </a:p>
          <a:p>
            <a:pPr lvl="2"/>
            <a:r>
              <a:rPr lang="en-US" dirty="0" smtClean="0"/>
              <a:t>More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76962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0973" y="788194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0973" y="228565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66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44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99351" y="6582860"/>
            <a:ext cx="2133600" cy="204356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ound Diagonal Corner Rectangle 2"/>
          <p:cNvSpPr/>
          <p:nvPr userDrawn="1"/>
        </p:nvSpPr>
        <p:spPr>
          <a:xfrm>
            <a:off x="0" y="160020"/>
            <a:ext cx="9144000" cy="653796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SG Sans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63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CausalImpact/CausalImpact.pdf" TargetMode="External"/><Relationship Id="rId2" Type="http://schemas.openxmlformats.org/officeDocument/2006/relationships/hyperlink" Target="http://research.google.com/pubs/pub41854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GTgZfCltMm8" TargetMode="External"/><Relationship Id="rId4" Type="http://schemas.openxmlformats.org/officeDocument/2006/relationships/hyperlink" Target="https://cran.r-project.org/web/packages/CausalImpact/vignettes/CausalImpact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Name</a:t>
            </a:r>
          </a:p>
          <a:p>
            <a:r>
              <a:rPr lang="en-US" dirty="0" smtClean="0"/>
              <a:t>eCommerce Insights Team</a:t>
            </a:r>
          </a:p>
          <a:p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DE03C-69A8-A44E-892B-C475AFB5E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36"/>
          <a:stretch/>
        </p:blipFill>
        <p:spPr>
          <a:xfrm>
            <a:off x="0" y="152401"/>
            <a:ext cx="9144000" cy="6560633"/>
          </a:xfrm>
          <a:prstGeom prst="round2Diag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14206" y="2260046"/>
            <a:ext cx="6625821" cy="99973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Causal Impact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 Using 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259089" y="5493135"/>
            <a:ext cx="6625821" cy="999733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5400" b="1" kern="1200">
                <a:solidFill>
                  <a:schemeClr val="tx1"/>
                </a:solidFill>
                <a:latin typeface="DSG Sans Bold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solidFill>
                  <a:schemeClr val="bg1"/>
                </a:solidFill>
                <a:latin typeface="+mn-lt"/>
              </a:rPr>
              <a:t>Bridget Fitzpatrick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+mn-lt"/>
              </a:rPr>
              <a:t>Data Scientist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+mn-lt"/>
              </a:rPr>
              <a:t>bridget.fitzpatrick@dcsg.com</a:t>
            </a:r>
          </a:p>
        </p:txBody>
      </p:sp>
    </p:spTree>
    <p:extLst>
      <p:ext uri="{BB962C8B-B14F-4D97-AF65-F5344CB8AC3E}">
        <p14:creationId xmlns:p14="http://schemas.microsoft.com/office/powerpoint/2010/main" val="317661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20973" y="788194"/>
            <a:ext cx="6978006" cy="504825"/>
          </a:xfrm>
        </p:spPr>
        <p:txBody>
          <a:bodyPr/>
          <a:lstStyle/>
          <a:p>
            <a:r>
              <a:rPr lang="en-US" dirty="0" smtClean="0"/>
              <a:t>Plot and Statistical Summary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Causal Impact Results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40435"/>
              </p:ext>
            </p:extLst>
          </p:nvPr>
        </p:nvGraphicFramePr>
        <p:xfrm>
          <a:off x="798785" y="4945727"/>
          <a:ext cx="754643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9286">
                  <a:extLst>
                    <a:ext uri="{9D8B030D-6E8A-4147-A177-3AD203B41FA5}">
                      <a16:colId xmlns:a16="http://schemas.microsoft.com/office/drawing/2014/main" val="1836356628"/>
                    </a:ext>
                  </a:extLst>
                </a:gridCol>
                <a:gridCol w="1509286">
                  <a:extLst>
                    <a:ext uri="{9D8B030D-6E8A-4147-A177-3AD203B41FA5}">
                      <a16:colId xmlns:a16="http://schemas.microsoft.com/office/drawing/2014/main" val="19459688"/>
                    </a:ext>
                  </a:extLst>
                </a:gridCol>
                <a:gridCol w="1509286">
                  <a:extLst>
                    <a:ext uri="{9D8B030D-6E8A-4147-A177-3AD203B41FA5}">
                      <a16:colId xmlns:a16="http://schemas.microsoft.com/office/drawing/2014/main" val="4081947893"/>
                    </a:ext>
                  </a:extLst>
                </a:gridCol>
                <a:gridCol w="1509286">
                  <a:extLst>
                    <a:ext uri="{9D8B030D-6E8A-4147-A177-3AD203B41FA5}">
                      <a16:colId xmlns:a16="http://schemas.microsoft.com/office/drawing/2014/main" val="1354108691"/>
                    </a:ext>
                  </a:extLst>
                </a:gridCol>
                <a:gridCol w="1509286">
                  <a:extLst>
                    <a:ext uri="{9D8B030D-6E8A-4147-A177-3AD203B41FA5}">
                      <a16:colId xmlns:a16="http://schemas.microsoft.com/office/drawing/2014/main" val="3982207623"/>
                    </a:ext>
                  </a:extLst>
                </a:gridCol>
              </a:tblGrid>
              <a:tr h="1507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Observed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Counterfactual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Lower 95%</a:t>
                      </a:r>
                      <a:r>
                        <a:rPr lang="en-US" sz="1400" baseline="0" dirty="0" smtClean="0"/>
                        <a:t> CI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Upper 95% CI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829407"/>
                  </a:ext>
                </a:extLst>
              </a:tr>
              <a:tr h="15078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Averages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7.7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6.3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8.8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980578"/>
                  </a:ext>
                </a:extLst>
              </a:tr>
              <a:tr h="15078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Absolute Effect</a:t>
                      </a:r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+12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+11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+13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652643"/>
                  </a:ext>
                </a:extLst>
              </a:tr>
              <a:tr h="15078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Relative</a:t>
                      </a:r>
                      <a:r>
                        <a:rPr lang="en-US" sz="1400" baseline="0" dirty="0" smtClean="0"/>
                        <a:t> Effect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+152%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+137%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+170%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138883"/>
                  </a:ext>
                </a:extLst>
              </a:tr>
              <a:tr h="150788"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Posterior Probability</a:t>
                      </a:r>
                      <a:r>
                        <a:rPr lang="en-US" sz="1400" baseline="0" dirty="0" smtClean="0"/>
                        <a:t> of Causal Effect: 99.8993%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73019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53" y="1358787"/>
            <a:ext cx="6720894" cy="337897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597139" y="1820287"/>
            <a:ext cx="1205779" cy="1729803"/>
            <a:chOff x="7033431" y="4071908"/>
            <a:chExt cx="1205779" cy="1729803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7033431" y="4071908"/>
              <a:ext cx="0" cy="17298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033431" y="4217712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Causal Impact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911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20973" y="851254"/>
            <a:ext cx="6978006" cy="504825"/>
          </a:xfrm>
        </p:spPr>
        <p:txBody>
          <a:bodyPr/>
          <a:lstStyle/>
          <a:p>
            <a:r>
              <a:rPr lang="en-US" dirty="0" smtClean="0"/>
              <a:t>Data of Interest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CausalImpact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20973" y="1412105"/>
            <a:ext cx="8144915" cy="10750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Footwear Line A was heavily advertised during Nov 2018</a:t>
            </a:r>
          </a:p>
          <a:p>
            <a:r>
              <a:rPr lang="en-US" sz="1800" dirty="0" smtClean="0"/>
              <a:t>Was there an increase in revenue caused by this advertising campaign? </a:t>
            </a:r>
            <a:endParaRPr lang="en-US" sz="160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20973" y="2290784"/>
            <a:ext cx="6978006" cy="5048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accent1"/>
                </a:solidFill>
                <a:latin typeface="DSG Sans Black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Dates</a:t>
            </a:r>
            <a:endParaRPr lang="en-US" dirty="0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20973" y="2851635"/>
            <a:ext cx="8144915" cy="10750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Pre: </a:t>
            </a:r>
            <a:r>
              <a:rPr lang="en-US" sz="1800" dirty="0"/>
              <a:t>2018-08-18 to 2018-10-31 (business as usual)</a:t>
            </a:r>
          </a:p>
          <a:p>
            <a:r>
              <a:rPr lang="en-US" sz="1800" dirty="0" smtClean="0"/>
              <a:t>Post: </a:t>
            </a:r>
            <a:r>
              <a:rPr lang="en-US" sz="1800" dirty="0"/>
              <a:t>2018-11-01 to 2018-11-30 </a:t>
            </a:r>
            <a:r>
              <a:rPr lang="en-US" sz="1800" dirty="0" smtClean="0"/>
              <a:t>(advertising campaign)</a:t>
            </a:r>
          </a:p>
          <a:p>
            <a:r>
              <a:rPr lang="en-US" sz="1800" dirty="0" smtClean="0"/>
              <a:t>Additional: 2018-12-01 to 2018-12-15 (check if advertising created lingering effects)</a:t>
            </a:r>
            <a:endParaRPr lang="en-US" sz="1800" dirty="0"/>
          </a:p>
          <a:p>
            <a:endParaRPr lang="en-US" sz="1600" dirty="0" smtClean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20973" y="4260723"/>
            <a:ext cx="6978006" cy="5048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accent1"/>
                </a:solidFill>
                <a:latin typeface="DSG Sans Black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Correlated Data Series</a:t>
            </a:r>
            <a:endParaRPr lang="en-US" dirty="0"/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20973" y="4821574"/>
            <a:ext cx="8144915" cy="10750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Sports Equipment: Line A</a:t>
            </a:r>
          </a:p>
          <a:p>
            <a:r>
              <a:rPr lang="en-US" sz="1800" dirty="0" smtClean="0"/>
              <a:t>Apparel: Lines A, B, and C</a:t>
            </a:r>
          </a:p>
          <a:p>
            <a:r>
              <a:rPr lang="en-US" sz="1800" dirty="0" smtClean="0"/>
              <a:t>Footwear: Lines B </a:t>
            </a:r>
            <a:r>
              <a:rPr lang="en-US" sz="1800" smtClean="0"/>
              <a:t>and 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28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20973" y="788194"/>
            <a:ext cx="6978006" cy="504825"/>
          </a:xfrm>
        </p:spPr>
        <p:txBody>
          <a:bodyPr/>
          <a:lstStyle/>
          <a:p>
            <a:r>
              <a:rPr lang="en-US" dirty="0" smtClean="0"/>
              <a:t>Practical Advice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620973" y="3515628"/>
            <a:ext cx="6978006" cy="504825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/>
          </p:nvPr>
        </p:nvSpPr>
        <p:spPr>
          <a:xfrm>
            <a:off x="499543" y="1444572"/>
            <a:ext cx="8144915" cy="1992311"/>
          </a:xfrm>
        </p:spPr>
        <p:txBody>
          <a:bodyPr/>
          <a:lstStyle/>
          <a:p>
            <a:r>
              <a:rPr lang="en-US" sz="1800" dirty="0" smtClean="0"/>
              <a:t>Data of interest</a:t>
            </a:r>
          </a:p>
          <a:p>
            <a:pPr lvl="1"/>
            <a:r>
              <a:rPr lang="en-US" sz="1600" dirty="0" smtClean="0"/>
              <a:t>Have about 2 months worth of data for the pre period and 1 month for the post period</a:t>
            </a:r>
          </a:p>
          <a:p>
            <a:r>
              <a:rPr lang="en-US" sz="1800" dirty="0" smtClean="0"/>
              <a:t>Correlated data series</a:t>
            </a:r>
          </a:p>
          <a:p>
            <a:pPr lvl="1"/>
            <a:r>
              <a:rPr lang="en-US" sz="1600" dirty="0" smtClean="0"/>
              <a:t>Include more than </a:t>
            </a:r>
            <a:r>
              <a:rPr lang="en-US" sz="1600" dirty="0"/>
              <a:t>1</a:t>
            </a:r>
            <a:r>
              <a:rPr lang="en-US" sz="1600" dirty="0" smtClean="0"/>
              <a:t> </a:t>
            </a:r>
            <a:r>
              <a:rPr lang="en-US" sz="1600" dirty="0" smtClean="0"/>
              <a:t>if possible</a:t>
            </a:r>
          </a:p>
          <a:p>
            <a:pPr lvl="1"/>
            <a:r>
              <a:rPr lang="en-US" sz="1600" dirty="0" smtClean="0"/>
              <a:t>Correlation coefficients of .80 and above work best</a:t>
            </a:r>
            <a:endParaRPr lang="en-US" sz="1600" dirty="0"/>
          </a:p>
          <a:p>
            <a:pPr lvl="1"/>
            <a:r>
              <a:rPr lang="en-US" sz="1600" dirty="0" smtClean="0"/>
              <a:t>Do not include correlated data series that were subject to their own treatment</a:t>
            </a:r>
            <a:endParaRPr lang="en-US" sz="1400" dirty="0" smtClean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99542" y="4172007"/>
            <a:ext cx="8144915" cy="19923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Literature</a:t>
            </a:r>
          </a:p>
          <a:p>
            <a:pPr lvl="1"/>
            <a:r>
              <a:rPr lang="en-US" sz="1200" dirty="0" err="1"/>
              <a:t>Brodersen</a:t>
            </a:r>
            <a:r>
              <a:rPr lang="en-US" sz="1200" dirty="0"/>
              <a:t> KH, </a:t>
            </a:r>
            <a:r>
              <a:rPr lang="en-US" sz="1200" dirty="0" err="1"/>
              <a:t>Gallusser</a:t>
            </a:r>
            <a:r>
              <a:rPr lang="en-US" sz="1200" dirty="0"/>
              <a:t> F, Koehler J, Remy N, Scott SL. Inferring causal impact using Bayesian structural time-series models. </a:t>
            </a:r>
            <a:r>
              <a:rPr lang="en-US" sz="1200" i="1" dirty="0"/>
              <a:t>Annals of Applied Statistics</a:t>
            </a:r>
            <a:r>
              <a:rPr lang="en-US" sz="1200" dirty="0"/>
              <a:t>, 2015, Vol. 9, No. 1, 247-274. </a:t>
            </a:r>
            <a:r>
              <a:rPr lang="en-US" sz="1200" dirty="0">
                <a:hlinkClick r:id="rId2"/>
              </a:rPr>
              <a:t>http://research.google.com/pubs/pub41854.html</a:t>
            </a:r>
            <a:endParaRPr lang="en-US" sz="1100" dirty="0" smtClean="0"/>
          </a:p>
          <a:p>
            <a:r>
              <a:rPr lang="en-US" sz="1800" dirty="0" smtClean="0"/>
              <a:t>Other resources</a:t>
            </a:r>
          </a:p>
          <a:p>
            <a:pPr lvl="1"/>
            <a:r>
              <a:rPr lang="en-US" sz="1200" dirty="0" smtClean="0"/>
              <a:t>Package documentation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cran.r-project.org/web/packages/CausalImpact/CausalImpact.pdf</a:t>
            </a:r>
            <a:endParaRPr lang="en-US" sz="1200" dirty="0" smtClean="0"/>
          </a:p>
          <a:p>
            <a:pPr lvl="1"/>
            <a:r>
              <a:rPr lang="en-US" sz="1200" dirty="0" smtClean="0"/>
              <a:t>FAQs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cran.r-project.org/web/packages/CausalImpact/vignettes/CausalImpact.html</a:t>
            </a:r>
            <a:endParaRPr lang="en-US" sz="1200" dirty="0" smtClean="0"/>
          </a:p>
          <a:p>
            <a:pPr lvl="1"/>
            <a:r>
              <a:rPr lang="en-US" sz="1200" dirty="0" smtClean="0"/>
              <a:t>Video </a:t>
            </a:r>
            <a:r>
              <a:rPr lang="en-US" sz="1200" dirty="0">
                <a:hlinkClick r:id="rId5"/>
              </a:rPr>
              <a:t>https://www.youtube.com/watch?v=GTgZfCltMm8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375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Motivating Question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Possible Causal Relationship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0" y="1998462"/>
            <a:ext cx="2757280" cy="2757280"/>
          </a:xfrm>
          <a:prstGeom prst="ellipse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96626" y="1579860"/>
            <a:ext cx="175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Arya Stark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432" y="5242715"/>
            <a:ext cx="7619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After facing a long-feared enemy in Season 8, did “Arya Stark” grow in popularity as a search term?</a:t>
            </a:r>
          </a:p>
        </p:txBody>
      </p:sp>
    </p:spTree>
    <p:extLst>
      <p:ext uri="{BB962C8B-B14F-4D97-AF65-F5344CB8AC3E}">
        <p14:creationId xmlns:p14="http://schemas.microsoft.com/office/powerpoint/2010/main" val="231726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Observed Trend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Possible Causal Relationship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35193"/>
            <a:ext cx="1534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Source: Google Trends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431810"/>
            <a:ext cx="8046720" cy="40588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432" y="5629408"/>
            <a:ext cx="7619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“Arya Stark” did grow in popularity, but would this have happened regardless of her </a:t>
            </a:r>
            <a:r>
              <a:rPr lang="en-US" sz="2000" dirty="0" smtClean="0"/>
              <a:t>battle</a:t>
            </a:r>
            <a:r>
              <a:rPr lang="en-US" sz="2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76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Observed Trend vs Counterfactual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Possible Causal Relationship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35193"/>
            <a:ext cx="1534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Source: Google Trends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0973" y="1347823"/>
            <a:ext cx="7619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We want to know what would have happened without the battle in order to estimate the true causal impact.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24908"/>
            <a:ext cx="8046720" cy="404108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496462" y="2779135"/>
            <a:ext cx="1205779" cy="2066134"/>
            <a:chOff x="7033431" y="4071908"/>
            <a:chExt cx="1205779" cy="2066134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033431" y="4071908"/>
              <a:ext cx="0" cy="20661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033431" y="4217712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Causal Impact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480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20713" y="788194"/>
            <a:ext cx="5691116" cy="504825"/>
          </a:xfrm>
        </p:spPr>
        <p:txBody>
          <a:bodyPr/>
          <a:lstStyle/>
          <a:p>
            <a:r>
              <a:rPr lang="en-US" dirty="0" smtClean="0"/>
              <a:t>Randomized Experiment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Identifying Causal Relationships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99543" y="1444572"/>
            <a:ext cx="8144915" cy="4572000"/>
          </a:xfrm>
        </p:spPr>
        <p:txBody>
          <a:bodyPr/>
          <a:lstStyle/>
          <a:p>
            <a:r>
              <a:rPr lang="en-US" sz="1800" dirty="0" smtClean="0"/>
              <a:t>Gold standard for estimating causal effects</a:t>
            </a:r>
          </a:p>
          <a:p>
            <a:r>
              <a:rPr lang="en-US" sz="1800" dirty="0" smtClean="0"/>
              <a:t>Examples: Clinical drug trials, website experience testing, behavioral experiments</a:t>
            </a:r>
            <a:endParaRPr lang="en-US" sz="18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768299" y="3660075"/>
            <a:ext cx="1463040" cy="1463040"/>
            <a:chOff x="768299" y="3660075"/>
            <a:chExt cx="1463040" cy="1463040"/>
          </a:xfrm>
        </p:grpSpPr>
        <p:sp>
          <p:nvSpPr>
            <p:cNvPr id="50" name="Oval 49"/>
            <p:cNvSpPr/>
            <p:nvPr/>
          </p:nvSpPr>
          <p:spPr>
            <a:xfrm>
              <a:off x="768299" y="3660075"/>
              <a:ext cx="1463040" cy="146304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009614" y="4290751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188178" y="4657285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655000" y="4689062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847573" y="4094791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003320" y="3980468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503125" y="3980468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408379" y="4304068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926480" y="4393692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670360" y="4416386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746440" y="3853901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90028" y="3797588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232849" y="4087041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394142" y="4630839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94327" y="3105057"/>
            <a:ext cx="976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Identify</a:t>
            </a:r>
          </a:p>
          <a:p>
            <a:pPr algn="ctr"/>
            <a:r>
              <a:rPr lang="en-US" sz="1400" dirty="0" smtClean="0"/>
              <a:t>Population</a:t>
            </a:r>
            <a:endParaRPr lang="en-US" sz="14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2017082" y="2569595"/>
            <a:ext cx="3098141" cy="3664746"/>
            <a:chOff x="2017082" y="2569595"/>
            <a:chExt cx="3098141" cy="3664746"/>
          </a:xfrm>
        </p:grpSpPr>
        <p:grpSp>
          <p:nvGrpSpPr>
            <p:cNvPr id="34" name="Group 33"/>
            <p:cNvGrpSpPr/>
            <p:nvPr/>
          </p:nvGrpSpPr>
          <p:grpSpPr>
            <a:xfrm>
              <a:off x="3741677" y="2885582"/>
              <a:ext cx="1097280" cy="1097280"/>
              <a:chOff x="1792526" y="3473078"/>
              <a:chExt cx="1097280" cy="109728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792526" y="3473078"/>
                <a:ext cx="1097280" cy="109728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337178" y="3655958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520058" y="3951759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96916" y="4195599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211782" y="3925778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070576" y="3607988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33474" y="3997733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737375" y="4788827"/>
              <a:ext cx="1097280" cy="1097280"/>
              <a:chOff x="6312089" y="3473078"/>
              <a:chExt cx="1097280" cy="109728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312089" y="3473078"/>
                <a:ext cx="1097280" cy="1097280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454181" y="3699428"/>
                <a:ext cx="182880" cy="18288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573372" y="4024445"/>
                <a:ext cx="182880" cy="18288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818347" y="4332381"/>
                <a:ext cx="182880" cy="18288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017535" y="4012719"/>
                <a:ext cx="182880" cy="18288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769289" y="3821312"/>
                <a:ext cx="182880" cy="18288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860729" y="3564848"/>
                <a:ext cx="182880" cy="18288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601798" y="2569595"/>
              <a:ext cx="1368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Control Group</a:t>
              </a:r>
              <a:endParaRPr lang="en-US" sz="1400" dirty="0"/>
            </a:p>
          </p:txBody>
        </p:sp>
        <p:cxnSp>
          <p:nvCxnSpPr>
            <p:cNvPr id="67" name="Straight Arrow Connector 66"/>
            <p:cNvCxnSpPr>
              <a:stCxn id="50" idx="7"/>
              <a:endCxn id="7" idx="2"/>
            </p:cNvCxnSpPr>
            <p:nvPr/>
          </p:nvCxnSpPr>
          <p:spPr>
            <a:xfrm flipV="1">
              <a:off x="2017082" y="3434222"/>
              <a:ext cx="1724595" cy="4401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0" idx="5"/>
              <a:endCxn id="8" idx="2"/>
            </p:cNvCxnSpPr>
            <p:nvPr/>
          </p:nvCxnSpPr>
          <p:spPr>
            <a:xfrm>
              <a:off x="2017082" y="4908858"/>
              <a:ext cx="1720293" cy="4286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2138869" y="4047460"/>
              <a:ext cx="17507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Randomly </a:t>
              </a:r>
              <a:r>
                <a:rPr lang="en-US" sz="1400" dirty="0"/>
                <a:t>s</a:t>
              </a:r>
              <a:r>
                <a:rPr lang="en-US" sz="1400" dirty="0" smtClean="0"/>
                <a:t>ample and split in two groups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447563" y="5926564"/>
              <a:ext cx="1667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Treatment Group</a:t>
              </a:r>
              <a:endParaRPr lang="en-US" sz="1400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834655" y="2292350"/>
            <a:ext cx="3277259" cy="4186002"/>
            <a:chOff x="4834655" y="2292350"/>
            <a:chExt cx="3277259" cy="4186002"/>
          </a:xfrm>
        </p:grpSpPr>
        <p:graphicFrame>
          <p:nvGraphicFramePr>
            <p:cNvPr id="64" name="Chart 6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47887824"/>
                </p:ext>
              </p:extLst>
            </p:nvPr>
          </p:nvGraphicFramePr>
          <p:xfrm>
            <a:off x="5917354" y="2673874"/>
            <a:ext cx="2194560" cy="1463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5" name="Chart 6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85514461"/>
                </p:ext>
              </p:extLst>
            </p:nvPr>
          </p:nvGraphicFramePr>
          <p:xfrm>
            <a:off x="5901258" y="4621511"/>
            <a:ext cx="2194560" cy="1463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77" name="Straight Connector 76"/>
            <p:cNvCxnSpPr/>
            <p:nvPr/>
          </p:nvCxnSpPr>
          <p:spPr>
            <a:xfrm flipV="1">
              <a:off x="7012757" y="2815877"/>
              <a:ext cx="0" cy="11887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7351444" y="4745834"/>
              <a:ext cx="0" cy="11887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6011222" y="2292350"/>
              <a:ext cx="1974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Results with no treatment applied</a:t>
              </a:r>
              <a:endParaRPr lang="en-US" sz="1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27677" y="5955132"/>
              <a:ext cx="1974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Results with</a:t>
              </a:r>
            </a:p>
            <a:p>
              <a:pPr algn="ctr"/>
              <a:r>
                <a:rPr lang="en-US" sz="1400" dirty="0" smtClean="0"/>
                <a:t> treatment applied</a:t>
              </a:r>
              <a:endParaRPr lang="en-US" sz="1400" dirty="0"/>
            </a:p>
          </p:txBody>
        </p:sp>
        <p:cxnSp>
          <p:nvCxnSpPr>
            <p:cNvPr id="83" name="Straight Arrow Connector 82"/>
            <p:cNvCxnSpPr>
              <a:stCxn id="7" idx="6"/>
            </p:cNvCxnSpPr>
            <p:nvPr/>
          </p:nvCxnSpPr>
          <p:spPr>
            <a:xfrm>
              <a:off x="4838957" y="3434222"/>
              <a:ext cx="12344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" idx="6"/>
            </p:cNvCxnSpPr>
            <p:nvPr/>
          </p:nvCxnSpPr>
          <p:spPr>
            <a:xfrm>
              <a:off x="4834655" y="5337467"/>
              <a:ext cx="1232970" cy="27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7033431" y="4071908"/>
            <a:ext cx="1337621" cy="602596"/>
            <a:chOff x="7033431" y="4071908"/>
            <a:chExt cx="1337621" cy="602596"/>
          </a:xfrm>
        </p:grpSpPr>
        <p:cxnSp>
          <p:nvCxnSpPr>
            <p:cNvPr id="88" name="Straight Arrow Connector 87"/>
            <p:cNvCxnSpPr/>
            <p:nvPr/>
          </p:nvCxnSpPr>
          <p:spPr>
            <a:xfrm>
              <a:off x="7033431" y="4071908"/>
              <a:ext cx="0" cy="6025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7165273" y="4214692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Causal Impact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02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Causal Impact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Identifying Causal Relationships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99543" y="1444572"/>
            <a:ext cx="8144915" cy="4572000"/>
          </a:xfrm>
        </p:spPr>
        <p:txBody>
          <a:bodyPr/>
          <a:lstStyle/>
          <a:p>
            <a:r>
              <a:rPr lang="en-US" sz="1800" dirty="0" smtClean="0"/>
              <a:t>Randomized experiments can be unethical, too costly, or impossible to perform</a:t>
            </a:r>
          </a:p>
          <a:p>
            <a:r>
              <a:rPr lang="en-US" sz="1800" dirty="0" smtClean="0"/>
              <a:t>Examples: National change in minimum wage, company going public, launch of a new product</a:t>
            </a:r>
            <a:endParaRPr lang="en-US" sz="18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329911" y="3521162"/>
            <a:ext cx="3504685" cy="1737360"/>
            <a:chOff x="329911" y="3521162"/>
            <a:chExt cx="3504685" cy="173736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11" y="3521162"/>
              <a:ext cx="1885596" cy="1737360"/>
            </a:xfrm>
            <a:prstGeom prst="ellipse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2083848" y="4145799"/>
              <a:ext cx="1750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Does Arya Stark </a:t>
              </a:r>
            </a:p>
            <a:p>
              <a:pPr algn="ctr"/>
              <a:r>
                <a:rPr lang="en-US" sz="1400" dirty="0" smtClean="0"/>
                <a:t>face her enemy?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017082" y="2569595"/>
            <a:ext cx="3098141" cy="3664746"/>
            <a:chOff x="2017082" y="2569595"/>
            <a:chExt cx="3098141" cy="3664746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4809" y="4492984"/>
              <a:ext cx="1463040" cy="1463040"/>
            </a:xfrm>
            <a:prstGeom prst="ellipse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1766" y="2858793"/>
              <a:ext cx="1485208" cy="1463040"/>
            </a:xfrm>
            <a:prstGeom prst="ellipse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601798" y="2569595"/>
              <a:ext cx="1368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</a:t>
              </a:r>
              <a:endParaRPr lang="en-US" sz="1400" dirty="0"/>
            </a:p>
          </p:txBody>
        </p:sp>
        <p:cxnSp>
          <p:nvCxnSpPr>
            <p:cNvPr id="59" name="Straight Arrow Connector 58"/>
            <p:cNvCxnSpPr>
              <a:stCxn id="39" idx="5"/>
            </p:cNvCxnSpPr>
            <p:nvPr/>
          </p:nvCxnSpPr>
          <p:spPr>
            <a:xfrm>
              <a:off x="2017082" y="4908858"/>
              <a:ext cx="1554480" cy="4286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447563" y="5926564"/>
              <a:ext cx="1667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Yes</a:t>
              </a:r>
              <a:endParaRPr lang="en-US" sz="1400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2017082" y="3434222"/>
              <a:ext cx="1474684" cy="4401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7033431" y="4071908"/>
            <a:ext cx="1337621" cy="602596"/>
            <a:chOff x="7033431" y="4071908"/>
            <a:chExt cx="1337621" cy="602596"/>
          </a:xfrm>
        </p:grpSpPr>
        <p:cxnSp>
          <p:nvCxnSpPr>
            <p:cNvPr id="86" name="Straight Arrow Connector 85"/>
            <p:cNvCxnSpPr/>
            <p:nvPr/>
          </p:nvCxnSpPr>
          <p:spPr>
            <a:xfrm>
              <a:off x="7033431" y="4071908"/>
              <a:ext cx="0" cy="6025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7165273" y="4214692"/>
              <a:ext cx="1205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Causal Impact</a:t>
              </a:r>
              <a:endParaRPr lang="en-US" sz="1400" dirty="0"/>
            </a:p>
          </p:txBody>
        </p:sp>
      </p:grpSp>
      <p:graphicFrame>
        <p:nvGraphicFramePr>
          <p:cNvPr id="95" name="Chart 9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9722888"/>
              </p:ext>
            </p:extLst>
          </p:nvPr>
        </p:nvGraphicFramePr>
        <p:xfrm>
          <a:off x="5917354" y="2666098"/>
          <a:ext cx="2194560" cy="146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99" name="Group 98"/>
          <p:cNvGrpSpPr/>
          <p:nvPr/>
        </p:nvGrpSpPr>
        <p:grpSpPr>
          <a:xfrm>
            <a:off x="4838957" y="2292350"/>
            <a:ext cx="3272957" cy="4186002"/>
            <a:chOff x="4838957" y="2292350"/>
            <a:chExt cx="3272957" cy="4186002"/>
          </a:xfrm>
        </p:grpSpPr>
        <p:sp>
          <p:nvSpPr>
            <p:cNvPr id="81" name="TextBox 80"/>
            <p:cNvSpPr txBox="1"/>
            <p:nvPr/>
          </p:nvSpPr>
          <p:spPr>
            <a:xfrm>
              <a:off x="6011222" y="2292350"/>
              <a:ext cx="1974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Results with no treatment applied</a:t>
              </a:r>
              <a:endParaRPr lang="en-US" sz="1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027677" y="5955132"/>
              <a:ext cx="1974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Results with</a:t>
              </a:r>
            </a:p>
            <a:p>
              <a:pPr algn="ctr"/>
              <a:r>
                <a:rPr lang="en-US" sz="1400" dirty="0" smtClean="0"/>
                <a:t> treatment applied</a:t>
              </a:r>
              <a:endParaRPr lang="en-US" sz="1400" dirty="0"/>
            </a:p>
          </p:txBody>
        </p:sp>
        <p:graphicFrame>
          <p:nvGraphicFramePr>
            <p:cNvPr id="94" name="Chart 9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87086759"/>
                </p:ext>
              </p:extLst>
            </p:nvPr>
          </p:nvGraphicFramePr>
          <p:xfrm>
            <a:off x="5917354" y="4561447"/>
            <a:ext cx="2194560" cy="1463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cxnSp>
          <p:nvCxnSpPr>
            <p:cNvPr id="84" name="Straight Arrow Connector 83"/>
            <p:cNvCxnSpPr/>
            <p:nvPr/>
          </p:nvCxnSpPr>
          <p:spPr>
            <a:xfrm>
              <a:off x="4976974" y="5340194"/>
              <a:ext cx="10906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4838957" y="3434222"/>
              <a:ext cx="12344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6762642" y="2893308"/>
              <a:ext cx="2942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/>
                <a:t>?</a:t>
              </a:r>
              <a:endParaRPr lang="en-US" sz="5400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899139" y="3266601"/>
            <a:ext cx="1270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Counterfactual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125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5" grpId="0">
        <p:bldAsOne/>
      </p:bldGraphic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Identify Correlated Data Series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Causal Impact Methodology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6435193"/>
            <a:ext cx="1534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Source: Google Trends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4"/>
          </p:nvPr>
        </p:nvSpPr>
        <p:spPr>
          <a:xfrm>
            <a:off x="499543" y="1444572"/>
            <a:ext cx="8144915" cy="4572000"/>
          </a:xfrm>
        </p:spPr>
        <p:txBody>
          <a:bodyPr/>
          <a:lstStyle/>
          <a:p>
            <a:r>
              <a:rPr lang="en-US" sz="1800" dirty="0" smtClean="0"/>
              <a:t>Identify other data series that</a:t>
            </a:r>
          </a:p>
          <a:p>
            <a:pPr lvl="1"/>
            <a:r>
              <a:rPr lang="en-US" sz="1600" dirty="0" smtClean="0"/>
              <a:t>Are well-correlated with the data series of interest in the pre period</a:t>
            </a:r>
          </a:p>
          <a:p>
            <a:pPr lvl="1"/>
            <a:r>
              <a:rPr lang="en-US" sz="1600" dirty="0" smtClean="0"/>
              <a:t>You expect would be correlated in the post period if the intervention had not occurred</a:t>
            </a:r>
          </a:p>
          <a:p>
            <a:pPr lvl="1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21069"/>
            <a:ext cx="7772400" cy="390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3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Bayesian Approach to Estimation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Causal Impact Methodology</a:t>
            </a:r>
            <a:endParaRPr lang="en-US" dirty="0"/>
          </a:p>
        </p:txBody>
      </p:sp>
      <p:sp>
        <p:nvSpPr>
          <p:cNvPr id="17" name="Content Placeholder 4"/>
          <p:cNvSpPr>
            <a:spLocks noGrp="1"/>
          </p:cNvSpPr>
          <p:nvPr>
            <p:ph sz="quarter" idx="14"/>
          </p:nvPr>
        </p:nvSpPr>
        <p:spPr>
          <a:xfrm>
            <a:off x="499543" y="1444572"/>
            <a:ext cx="8144915" cy="4572000"/>
          </a:xfrm>
        </p:spPr>
        <p:txBody>
          <a:bodyPr/>
          <a:lstStyle/>
          <a:p>
            <a:r>
              <a:rPr lang="en-US" sz="1800" dirty="0" smtClean="0"/>
              <a:t>Estimation of the counterfactual is iterative, with </a:t>
            </a:r>
            <a:r>
              <a:rPr lang="en-US" sz="1800" dirty="0" smtClean="0"/>
              <a:t>a default of 1,000 iterations</a:t>
            </a:r>
            <a:endParaRPr lang="en-US" sz="1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13736"/>
              </p:ext>
            </p:extLst>
          </p:nvPr>
        </p:nvGraphicFramePr>
        <p:xfrm>
          <a:off x="200556" y="1791746"/>
          <a:ext cx="6096000" cy="5177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4854705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646743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5108477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1355053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79464384"/>
                    </a:ext>
                  </a:extLst>
                </a:gridCol>
              </a:tblGrid>
              <a:tr h="862954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Bran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Stark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Sansa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Stark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Jon 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Snow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Daenerys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Targaryen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604098"/>
                  </a:ext>
                </a:extLst>
              </a:tr>
              <a:tr h="8629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Iteration 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425091"/>
                  </a:ext>
                </a:extLst>
              </a:tr>
              <a:tr h="8629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Iteration 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853794"/>
                  </a:ext>
                </a:extLst>
              </a:tr>
              <a:tr h="8629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Iteration 3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449672"/>
                  </a:ext>
                </a:extLst>
              </a:tr>
              <a:tr h="8629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Iteration 4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831658"/>
                  </a:ext>
                </a:extLst>
              </a:tr>
              <a:tr h="8629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600173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1679224" y="2680263"/>
            <a:ext cx="4405653" cy="822960"/>
            <a:chOff x="1679224" y="2680263"/>
            <a:chExt cx="4405653" cy="822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224" y="2794865"/>
              <a:ext cx="640080" cy="603887"/>
            </a:xfrm>
            <a:prstGeom prst="ellipse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2528" y="2968636"/>
              <a:ext cx="304800" cy="294085"/>
            </a:xfrm>
            <a:prstGeom prst="ellipse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7307" y="2680263"/>
              <a:ext cx="842495" cy="822960"/>
            </a:xfrm>
            <a:prstGeom prst="ellipse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1584" y="2716039"/>
              <a:ext cx="773293" cy="751407"/>
            </a:xfrm>
            <a:prstGeom prst="ellipse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833400" y="3537650"/>
            <a:ext cx="4175276" cy="822960"/>
            <a:chOff x="1833400" y="3537650"/>
            <a:chExt cx="4175276" cy="82296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400" y="3774148"/>
              <a:ext cx="370940" cy="349965"/>
            </a:xfrm>
            <a:prstGeom prst="ellipse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6328" y="3738710"/>
              <a:ext cx="457200" cy="441128"/>
            </a:xfrm>
            <a:prstGeom prst="ellipse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8680" y="3537650"/>
              <a:ext cx="842495" cy="822960"/>
            </a:xfrm>
            <a:prstGeom prst="ellipse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7783" y="3670612"/>
              <a:ext cx="620893" cy="603320"/>
            </a:xfrm>
            <a:prstGeom prst="ellipse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1566308" y="4379665"/>
            <a:ext cx="4566897" cy="1812364"/>
            <a:chOff x="1566308" y="4379665"/>
            <a:chExt cx="4566897" cy="18123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6308" y="4380851"/>
              <a:ext cx="905124" cy="853943"/>
            </a:xfrm>
            <a:prstGeom prst="ellipse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8830" y="5383970"/>
              <a:ext cx="640080" cy="603887"/>
            </a:xfrm>
            <a:prstGeom prst="ellipse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2042" y="4716211"/>
              <a:ext cx="245772" cy="237132"/>
            </a:xfrm>
            <a:prstGeom prst="ellipse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2528" y="5542528"/>
              <a:ext cx="304800" cy="294085"/>
            </a:xfrm>
            <a:prstGeom prst="ellipse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923" y="4483516"/>
              <a:ext cx="664008" cy="648612"/>
            </a:xfrm>
            <a:prstGeom prst="ellipse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2276" y="5217643"/>
              <a:ext cx="997515" cy="974386"/>
            </a:xfrm>
            <a:prstGeom prst="ellipse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3252" y="4379665"/>
              <a:ext cx="869953" cy="845331"/>
            </a:xfrm>
            <a:prstGeom prst="ellipse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4545" y="5431104"/>
              <a:ext cx="549090" cy="533549"/>
            </a:xfrm>
            <a:prstGeom prst="ellipse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6257210" y="2705026"/>
            <a:ext cx="2729376" cy="3787995"/>
            <a:chOff x="6257210" y="2705026"/>
            <a:chExt cx="2729376" cy="3787995"/>
          </a:xfrm>
        </p:grpSpPr>
        <p:sp>
          <p:nvSpPr>
            <p:cNvPr id="31" name="Right Brace 30"/>
            <p:cNvSpPr/>
            <p:nvPr/>
          </p:nvSpPr>
          <p:spPr>
            <a:xfrm>
              <a:off x="6257210" y="2705026"/>
              <a:ext cx="489496" cy="3787995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2" name="Chart 3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9715898"/>
                </p:ext>
              </p:extLst>
            </p:nvPr>
          </p:nvGraphicFramePr>
          <p:xfrm>
            <a:off x="6792026" y="3867503"/>
            <a:ext cx="2194560" cy="1463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3" name="TextBox 32"/>
            <p:cNvSpPr txBox="1"/>
            <p:nvPr/>
          </p:nvSpPr>
          <p:spPr>
            <a:xfrm>
              <a:off x="7218372" y="3584821"/>
              <a:ext cx="1270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Counterfactual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713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20973" y="788194"/>
            <a:ext cx="6978006" cy="504825"/>
          </a:xfrm>
        </p:spPr>
        <p:txBody>
          <a:bodyPr/>
          <a:lstStyle/>
          <a:p>
            <a:r>
              <a:rPr lang="en-US" dirty="0" smtClean="0"/>
              <a:t>Check Likelihood of Inclusion in Counterfactual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Causal Impact Results</a:t>
            </a:r>
            <a:endParaRPr lang="en-US" dirty="0"/>
          </a:p>
        </p:txBody>
      </p:sp>
      <p:sp>
        <p:nvSpPr>
          <p:cNvPr id="28" name="Content Placeholder 4"/>
          <p:cNvSpPr>
            <a:spLocks noGrp="1"/>
          </p:cNvSpPr>
          <p:nvPr>
            <p:ph sz="quarter" idx="14"/>
          </p:nvPr>
        </p:nvSpPr>
        <p:spPr>
          <a:xfrm>
            <a:off x="499542" y="5820264"/>
            <a:ext cx="8144915" cy="675129"/>
          </a:xfrm>
        </p:spPr>
        <p:txBody>
          <a:bodyPr/>
          <a:lstStyle/>
          <a:p>
            <a:r>
              <a:rPr lang="en-US" sz="1800" dirty="0" smtClean="0"/>
              <a:t>White bars indicate positive correlation, while gray bars would indicate negative correlation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520330"/>
            <a:ext cx="8046720" cy="4045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701" y="2761060"/>
            <a:ext cx="484602" cy="457200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509" y="2278163"/>
            <a:ext cx="468053" cy="457200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91" y="3232532"/>
            <a:ext cx="470518" cy="45720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0401" y="3722977"/>
            <a:ext cx="473858" cy="457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36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5A4A"/>
      </a:accent1>
      <a:accent2>
        <a:srgbClr val="E98F3A"/>
      </a:accent2>
      <a:accent3>
        <a:srgbClr val="F5BE44"/>
      </a:accent3>
      <a:accent4>
        <a:srgbClr val="C00000"/>
      </a:accent4>
      <a:accent5>
        <a:srgbClr val="4BACC6"/>
      </a:accent5>
      <a:accent6>
        <a:srgbClr val="996633"/>
      </a:accent6>
      <a:hlink>
        <a:srgbClr val="085A4A"/>
      </a:hlink>
      <a:folHlink>
        <a:srgbClr val="F0B1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10765</TotalTime>
  <Words>541</Words>
  <Application>Microsoft Office PowerPoint</Application>
  <PresentationFormat>On-screen Show (4:3)</PresentationFormat>
  <Paragraphs>132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DSG Sans Black</vt:lpstr>
      <vt:lpstr>DSG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Dick's Sporting Goods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Moline</dc:creator>
  <cp:lastModifiedBy>Fitzpatrick, Bridget M</cp:lastModifiedBy>
  <cp:revision>519</cp:revision>
  <cp:lastPrinted>2016-11-17T21:09:49Z</cp:lastPrinted>
  <dcterms:created xsi:type="dcterms:W3CDTF">2015-05-07T12:45:26Z</dcterms:created>
  <dcterms:modified xsi:type="dcterms:W3CDTF">2019-06-25T13:34:24Z</dcterms:modified>
</cp:coreProperties>
</file>